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55"/>
  </p:notesMasterIdLst>
  <p:handoutMasterIdLst>
    <p:handoutMasterId r:id="rId56"/>
  </p:handoutMasterIdLst>
  <p:sldIdLst>
    <p:sldId id="256" r:id="rId3"/>
    <p:sldId id="279" r:id="rId4"/>
    <p:sldId id="287" r:id="rId5"/>
    <p:sldId id="280" r:id="rId6"/>
    <p:sldId id="281" r:id="rId7"/>
    <p:sldId id="282" r:id="rId8"/>
    <p:sldId id="283" r:id="rId9"/>
    <p:sldId id="291" r:id="rId10"/>
    <p:sldId id="288" r:id="rId11"/>
    <p:sldId id="292" r:id="rId12"/>
    <p:sldId id="293" r:id="rId13"/>
    <p:sldId id="294" r:id="rId14"/>
    <p:sldId id="295" r:id="rId15"/>
    <p:sldId id="296" r:id="rId16"/>
    <p:sldId id="289" r:id="rId17"/>
    <p:sldId id="284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290" r:id="rId27"/>
    <p:sldId id="307" r:id="rId28"/>
    <p:sldId id="309" r:id="rId29"/>
    <p:sldId id="310" r:id="rId30"/>
    <p:sldId id="311" r:id="rId31"/>
    <p:sldId id="312" r:id="rId32"/>
    <p:sldId id="308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31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3" r:id="rId53"/>
    <p:sldId id="332" r:id="rId5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9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7D1E1409-B4D1-4074-90A1-337E7AFD5784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VS IDE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A22935D-9DC8-463F-B9FD-A51FA2726A84}" type="parTrans" cxnId="{7D8B7E75-4507-4B72-AA00-67CAF20DBBA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D917192-454C-479E-9824-7CFC05C66C75}" type="sibTrans" cxnId="{7D8B7E75-4507-4B72-AA00-67CAF20DBBA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3EF7743-F837-4C14-ABD5-BECC83A95EA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VS 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安装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AB9E8ED-F37F-42EF-A40F-6CF38FF36144}" type="parTrans" cxnId="{E0FE3E93-CFA9-48C8-AD4F-12EAB3CE8C4B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3CABFC-B025-4192-AB4B-30AD3C21050A}" type="sibTrans" cxnId="{E0FE3E93-CFA9-48C8-AD4F-12EAB3CE8C4B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68DDC3-675B-4FA3-BF42-6CEC3951F4B2}">
      <dgm:prSet phldrT="[文本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实用技巧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0B478FF-4A06-4485-BF9C-F5EB4E7A35D8}" type="parTrans" cxnId="{2B11A69E-6302-4615-BDCA-1BCA5A9CE21A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396741-9B38-4260-9FCD-B02D01C072DB}" type="sibTrans" cxnId="{2B11A69E-6302-4615-BDCA-1BCA5A9CE21A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D6099BC-12AC-4D40-A8D4-95F72DBC6085}">
      <dgm:prSet phldrT="[文本]"/>
      <dgm:spPr/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C++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入门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3BCF497-231F-4A76-AC07-CFE0C0595BB8}" type="parTrans" cxnId="{5158CE2B-F314-40B4-AE47-68722259FB04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28A77F-F61D-477E-B5FF-E71DC6BF2C5C}" type="sibTrans" cxnId="{5158CE2B-F314-40B4-AE47-68722259FB04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/>
        </a:p>
      </dgm:t>
    </dgm:pt>
    <dgm:pt modelId="{12395514-DBA0-4CED-89BE-7504CBC7A432}" type="pres">
      <dgm:prSet presAssocID="{7D1E1409-B4D1-4074-90A1-337E7AFD578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9D32A82B-4674-4EDF-9D7F-64365CA69702}" type="pres">
      <dgm:prSet presAssocID="{BD917192-454C-479E-9824-7CFC05C66C75}" presName="sibTrans" presStyleCnt="0"/>
      <dgm:spPr/>
    </dgm:pt>
    <dgm:pt modelId="{CA859311-5D60-4C23-8215-E2A3B961A589}" type="pres">
      <dgm:prSet presAssocID="{13EF7743-F837-4C14-ABD5-BECC83A95EA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F40EDF61-C988-4772-90F2-66FCA11242B4}" type="pres">
      <dgm:prSet presAssocID="{7A3CABFC-B025-4192-AB4B-30AD3C21050A}" presName="sibTrans" presStyleCnt="0"/>
      <dgm:spPr/>
    </dgm:pt>
    <dgm:pt modelId="{C2764FD5-F4FD-48B7-AC49-58329BEF3D17}" type="pres">
      <dgm:prSet presAssocID="{5D68DDC3-675B-4FA3-BF42-6CEC3951F4B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0AE324CE-8FE6-473B-B8C0-21927AF23F67}" type="pres">
      <dgm:prSet presAssocID="{C2396741-9B38-4260-9FCD-B02D01C072DB}" presName="sibTrans" presStyleCnt="0"/>
      <dgm:spPr/>
    </dgm:pt>
    <dgm:pt modelId="{5429D04B-D3BC-42D0-B5D3-4A45E3106E19}" type="pres">
      <dgm:prSet presAssocID="{BD6099BC-12AC-4D40-A8D4-95F72DBC608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</dgm:ptLst>
  <dgm:cxnLst>
    <dgm:cxn modelId="{FF05889B-52A5-4490-A2DB-59C9208746B3}" type="presOf" srcId="{13EF7743-F837-4C14-ABD5-BECC83A95EAC}" destId="{CA859311-5D60-4C23-8215-E2A3B961A589}" srcOrd="0" destOrd="0" presId="urn:microsoft.com/office/officeart/2005/8/layout/default"/>
    <dgm:cxn modelId="{2B11A69E-6302-4615-BDCA-1BCA5A9CE21A}" srcId="{6787E9D6-2A90-4BCA-9917-059667D4BDBC}" destId="{5D68DDC3-675B-4FA3-BF42-6CEC3951F4B2}" srcOrd="2" destOrd="0" parTransId="{10B478FF-4A06-4485-BF9C-F5EB4E7A35D8}" sibTransId="{C2396741-9B38-4260-9FCD-B02D01C072DB}"/>
    <dgm:cxn modelId="{42786464-34FE-4F3D-98C7-D919E6498CA3}" type="presOf" srcId="{7D1E1409-B4D1-4074-90A1-337E7AFD5784}" destId="{12395514-DBA0-4CED-89BE-7504CBC7A432}" srcOrd="0" destOrd="0" presId="urn:microsoft.com/office/officeart/2005/8/layout/default"/>
    <dgm:cxn modelId="{7D8B7E75-4507-4B72-AA00-67CAF20DBBA1}" srcId="{6787E9D6-2A90-4BCA-9917-059667D4BDBC}" destId="{7D1E1409-B4D1-4074-90A1-337E7AFD5784}" srcOrd="0" destOrd="0" parTransId="{3A22935D-9DC8-463F-B9FD-A51FA2726A84}" sibTransId="{BD917192-454C-479E-9824-7CFC05C66C75}"/>
    <dgm:cxn modelId="{5158CE2B-F314-40B4-AE47-68722259FB04}" srcId="{6787E9D6-2A90-4BCA-9917-059667D4BDBC}" destId="{BD6099BC-12AC-4D40-A8D4-95F72DBC6085}" srcOrd="3" destOrd="0" parTransId="{83BCF497-231F-4A76-AC07-CFE0C0595BB8}" sibTransId="{2E28A77F-F61D-477E-B5FF-E71DC6BF2C5C}"/>
    <dgm:cxn modelId="{6A9352B0-8424-49D6-B6F1-D46ADDCFF04A}" type="presOf" srcId="{6787E9D6-2A90-4BCA-9917-059667D4BDBC}" destId="{D822D75A-238A-426D-A9D3-A664472FE3B0}" srcOrd="0" destOrd="0" presId="urn:microsoft.com/office/officeart/2005/8/layout/default"/>
    <dgm:cxn modelId="{E0FE3E93-CFA9-48C8-AD4F-12EAB3CE8C4B}" srcId="{6787E9D6-2A90-4BCA-9917-059667D4BDBC}" destId="{13EF7743-F837-4C14-ABD5-BECC83A95EAC}" srcOrd="1" destOrd="0" parTransId="{1AB9E8ED-F37F-42EF-A40F-6CF38FF36144}" sibTransId="{7A3CABFC-B025-4192-AB4B-30AD3C21050A}"/>
    <dgm:cxn modelId="{EE283086-D3BC-4512-AD64-D7FFE57D152C}" type="presOf" srcId="{5D68DDC3-675B-4FA3-BF42-6CEC3951F4B2}" destId="{C2764FD5-F4FD-48B7-AC49-58329BEF3D17}" srcOrd="0" destOrd="0" presId="urn:microsoft.com/office/officeart/2005/8/layout/default"/>
    <dgm:cxn modelId="{89E54D0A-F780-42BD-9C3C-E85AD07D4F72}" type="presOf" srcId="{BD6099BC-12AC-4D40-A8D4-95F72DBC6085}" destId="{5429D04B-D3BC-42D0-B5D3-4A45E3106E19}" srcOrd="0" destOrd="0" presId="urn:microsoft.com/office/officeart/2005/8/layout/default"/>
    <dgm:cxn modelId="{06F6A5C3-C14E-48B9-A8D4-D02844E9499C}" type="presParOf" srcId="{D822D75A-238A-426D-A9D3-A664472FE3B0}" destId="{12395514-DBA0-4CED-89BE-7504CBC7A432}" srcOrd="0" destOrd="0" presId="urn:microsoft.com/office/officeart/2005/8/layout/default"/>
    <dgm:cxn modelId="{E1EAD82C-C9BE-4AEF-AE88-C22DD2865C95}" type="presParOf" srcId="{D822D75A-238A-426D-A9D3-A664472FE3B0}" destId="{9D32A82B-4674-4EDF-9D7F-64365CA69702}" srcOrd="1" destOrd="0" presId="urn:microsoft.com/office/officeart/2005/8/layout/default"/>
    <dgm:cxn modelId="{32CDA061-E4CE-44FA-B821-9644CD271EC1}" type="presParOf" srcId="{D822D75A-238A-426D-A9D3-A664472FE3B0}" destId="{CA859311-5D60-4C23-8215-E2A3B961A589}" srcOrd="2" destOrd="0" presId="urn:microsoft.com/office/officeart/2005/8/layout/default"/>
    <dgm:cxn modelId="{6A23EEF1-BF8B-4E60-9619-50DD815A2514}" type="presParOf" srcId="{D822D75A-238A-426D-A9D3-A664472FE3B0}" destId="{F40EDF61-C988-4772-90F2-66FCA11242B4}" srcOrd="3" destOrd="0" presId="urn:microsoft.com/office/officeart/2005/8/layout/default"/>
    <dgm:cxn modelId="{31F359F9-7D4C-4216-A1C4-188870CAAB30}" type="presParOf" srcId="{D822D75A-238A-426D-A9D3-A664472FE3B0}" destId="{C2764FD5-F4FD-48B7-AC49-58329BEF3D17}" srcOrd="4" destOrd="0" presId="urn:microsoft.com/office/officeart/2005/8/layout/default"/>
    <dgm:cxn modelId="{34C8D612-0412-4F5C-AFFB-7113F54E568A}" type="presParOf" srcId="{D822D75A-238A-426D-A9D3-A664472FE3B0}" destId="{0AE324CE-8FE6-473B-B8C0-21927AF23F67}" srcOrd="5" destOrd="0" presId="urn:microsoft.com/office/officeart/2005/8/layout/default"/>
    <dgm:cxn modelId="{40CE53D0-155D-4E57-A0BC-75782B77EEB8}" type="presParOf" srcId="{D822D75A-238A-426D-A9D3-A664472FE3B0}" destId="{5429D04B-D3BC-42D0-B5D3-4A45E3106E1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95514-DBA0-4CED-89BE-7504CBC7A432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VS IDE</a:t>
          </a:r>
          <a:endParaRPr lang="zh-CN" sz="53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88249" y="2203"/>
        <a:ext cx="3224119" cy="1934471"/>
      </dsp:txXfrm>
    </dsp:sp>
    <dsp:sp modelId="{CA859311-5D60-4C23-8215-E2A3B961A589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VS </a:t>
          </a:r>
          <a:r>
            <a:rPr lang="zh-CN" altLang="en-US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安装</a:t>
          </a:r>
          <a:endParaRPr lang="zh-CN" sz="53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34780" y="2203"/>
        <a:ext cx="3224119" cy="1934471"/>
      </dsp:txXfrm>
    </dsp:sp>
    <dsp:sp modelId="{C2764FD5-F4FD-48B7-AC49-58329BEF3D17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实用技巧</a:t>
          </a:r>
          <a:endParaRPr lang="zh-CN" sz="53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88249" y="2259086"/>
        <a:ext cx="3224119" cy="1934471"/>
      </dsp:txXfrm>
    </dsp:sp>
    <dsp:sp modelId="{5429D04B-D3BC-42D0-B5D3-4A45E3106E19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C++</a:t>
          </a:r>
          <a:r>
            <a:rPr lang="zh-CN" altLang="en-US" sz="53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入门</a:t>
          </a:r>
          <a:endParaRPr lang="zh-CN" sz="53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9/25/2019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9/25/2019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b="1" dirty="0"/>
              <a:t>解决方案资源管理器（右上方）用于管理解决方案</a:t>
            </a:r>
            <a:r>
              <a:rPr lang="en-US" altLang="zh-CN" b="1" dirty="0"/>
              <a:t>(Solution)</a:t>
            </a:r>
            <a:r>
              <a:rPr lang="zh-CN" altLang="zh-CN" b="1" dirty="0"/>
              <a:t>和项目</a:t>
            </a:r>
            <a:r>
              <a:rPr lang="en-US" altLang="zh-CN" b="1" dirty="0"/>
              <a:t>(projects)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b="1" dirty="0"/>
              <a:t>代码编辑器</a:t>
            </a:r>
            <a:r>
              <a:rPr lang="zh-CN" altLang="zh-CN" dirty="0"/>
              <a:t>（中间）</a:t>
            </a:r>
            <a:r>
              <a:rPr lang="en-US" altLang="zh-CN" b="1" dirty="0"/>
              <a:t>:</a:t>
            </a:r>
            <a:r>
              <a:rPr lang="en-US" altLang="zh-CN" dirty="0"/>
              <a:t> Visual Studio </a:t>
            </a:r>
            <a:r>
              <a:rPr lang="zh-CN" altLang="zh-CN" dirty="0"/>
              <a:t>编辑器提供了许多功能，可方便你更加轻松地编写和管理代码和文本。</a:t>
            </a:r>
            <a:r>
              <a:rPr lang="en-US" altLang="zh-CN" dirty="0"/>
              <a:t> </a:t>
            </a:r>
            <a:r>
              <a:rPr lang="zh-CN" altLang="zh-CN" dirty="0"/>
              <a:t>可通过使用大纲显示来展开和折叠不同的代码块。</a:t>
            </a:r>
            <a:r>
              <a:rPr lang="en-US" altLang="zh-CN" dirty="0"/>
              <a:t> </a:t>
            </a:r>
            <a:r>
              <a:rPr lang="zh-CN" altLang="zh-CN" dirty="0"/>
              <a:t>可通过使用</a:t>
            </a:r>
            <a:r>
              <a:rPr lang="en-US" altLang="zh-CN" dirty="0"/>
              <a:t> IntelliSense</a:t>
            </a:r>
            <a:r>
              <a:rPr lang="zh-CN" altLang="zh-CN" dirty="0"/>
              <a:t>、</a:t>
            </a:r>
            <a:r>
              <a:rPr lang="en-US" altLang="zh-CN" dirty="0"/>
              <a:t>“</a:t>
            </a:r>
            <a:r>
              <a:rPr lang="zh-CN" altLang="zh-CN" dirty="0"/>
              <a:t>对象浏览器</a:t>
            </a:r>
            <a:r>
              <a:rPr lang="en-US" altLang="zh-CN" dirty="0"/>
              <a:t>” </a:t>
            </a:r>
            <a:r>
              <a:rPr lang="zh-CN" altLang="zh-CN" dirty="0"/>
              <a:t>以及调用层次结构，了解有关代码的详细信息。</a:t>
            </a:r>
            <a:r>
              <a:rPr lang="en-US" altLang="zh-CN" dirty="0"/>
              <a:t> </a:t>
            </a:r>
            <a:r>
              <a:rPr lang="zh-CN" altLang="zh-CN" dirty="0"/>
              <a:t>可使用</a:t>
            </a:r>
            <a:r>
              <a:rPr lang="en-US" altLang="zh-CN" dirty="0"/>
              <a:t>“</a:t>
            </a:r>
            <a:r>
              <a:rPr lang="zh-CN" altLang="zh-CN" dirty="0"/>
              <a:t>转到</a:t>
            </a:r>
            <a:r>
              <a:rPr lang="en-US" altLang="zh-CN" dirty="0"/>
              <a:t>” </a:t>
            </a:r>
            <a:r>
              <a:rPr lang="zh-CN" altLang="zh-CN" dirty="0"/>
              <a:t>、</a:t>
            </a:r>
            <a:r>
              <a:rPr lang="en-US" altLang="zh-CN" dirty="0"/>
              <a:t>“</a:t>
            </a:r>
            <a:r>
              <a:rPr lang="zh-CN" altLang="zh-CN" dirty="0"/>
              <a:t>转到定义</a:t>
            </a:r>
            <a:r>
              <a:rPr lang="en-US" altLang="zh-CN" dirty="0"/>
              <a:t>” </a:t>
            </a:r>
            <a:r>
              <a:rPr lang="zh-CN" altLang="zh-CN" dirty="0"/>
              <a:t>和</a:t>
            </a:r>
            <a:r>
              <a:rPr lang="en-US" altLang="zh-CN" dirty="0"/>
              <a:t>“</a:t>
            </a:r>
            <a:r>
              <a:rPr lang="zh-CN" altLang="zh-CN" dirty="0"/>
              <a:t>查找所有引用</a:t>
            </a:r>
            <a:r>
              <a:rPr lang="en-US" altLang="zh-CN" dirty="0"/>
              <a:t>” </a:t>
            </a:r>
            <a:r>
              <a:rPr lang="zh-CN" altLang="zh-CN" dirty="0"/>
              <a:t>等功能查找代码。</a:t>
            </a:r>
            <a:r>
              <a:rPr lang="en-US" altLang="zh-CN" dirty="0"/>
              <a:t> </a:t>
            </a:r>
            <a:r>
              <a:rPr lang="zh-CN" altLang="zh-CN" dirty="0"/>
              <a:t>可以将插入代码块和代码片段，并且可以通过</a:t>
            </a:r>
            <a:r>
              <a:rPr lang="en-US" altLang="zh-CN" dirty="0"/>
              <a:t>“</a:t>
            </a:r>
            <a:r>
              <a:rPr lang="zh-CN" altLang="zh-CN" dirty="0"/>
              <a:t>使用时生成</a:t>
            </a:r>
            <a:r>
              <a:rPr lang="en-US" altLang="zh-CN" dirty="0"/>
              <a:t>” </a:t>
            </a:r>
            <a:r>
              <a:rPr lang="zh-CN" altLang="zh-CN" dirty="0"/>
              <a:t>等功能生成代码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b="1" dirty="0"/>
              <a:t>团队资源管理器</a:t>
            </a:r>
            <a:r>
              <a:rPr lang="zh-CN" altLang="zh-CN" dirty="0"/>
              <a:t>（右下方）：利用版本控制技术</a:t>
            </a:r>
            <a:r>
              <a:rPr lang="en-US" altLang="zh-CN" dirty="0"/>
              <a:t>(</a:t>
            </a:r>
            <a:r>
              <a:rPr lang="en-US" altLang="zh-CN" dirty="0" err="1"/>
              <a:t>Git</a:t>
            </a:r>
            <a:r>
              <a:rPr lang="en-US" altLang="zh-CN" dirty="0"/>
              <a:t>)</a:t>
            </a:r>
            <a:r>
              <a:rPr lang="zh-CN" altLang="zh-CN" dirty="0"/>
              <a:t>让你跟踪团队开发的工作并且与他人分享代码。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272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2019/9/25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40FF0622-75E4-48B8-A617-5428CA5926CE}" type="datetimeFigureOut">
              <a:rPr lang="en-US" altLang="zh-CN" smtClean="0"/>
              <a:pPr/>
              <a:t>9/25/2019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0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github.com/Mooophy/Cpp-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iloyip.github.io/game-programmer/game-programmer-zh-cn.png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ndylishengrui.github.io/5DG/cs/CS001.html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6319" y="2725271"/>
            <a:ext cx="8825658" cy="1048063"/>
          </a:xfrm>
        </p:spPr>
        <p:txBody>
          <a:bodyPr/>
          <a:lstStyle/>
          <a:p>
            <a:r>
              <a:rPr lang="en-US" altLang="zh-CN" sz="6000" dirty="0" smtClean="0"/>
              <a:t>Visual Studio</a:t>
            </a:r>
            <a:r>
              <a:rPr lang="zh-CN" altLang="en-US" sz="6000" dirty="0" smtClean="0"/>
              <a:t>快速入门</a:t>
            </a:r>
            <a:endParaRPr lang="zh-CN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4578" y="3943662"/>
            <a:ext cx="8825658" cy="861420"/>
          </a:xfrm>
        </p:spPr>
        <p:txBody>
          <a:bodyPr/>
          <a:lstStyle/>
          <a:p>
            <a:r>
              <a:rPr lang="zh-CN" altLang="en-US" dirty="0" smtClean="0"/>
              <a:t>李胜睿</a:t>
            </a:r>
            <a:r>
              <a:rPr lang="zh-CN" dirty="0" smtClean="0"/>
              <a:t>| </a:t>
            </a:r>
            <a:r>
              <a:rPr lang="zh-CN" altLang="en-US" dirty="0" smtClean="0"/>
              <a:t>诱导实验</a:t>
            </a:r>
            <a:r>
              <a:rPr lang="en-US" altLang="zh-CN" dirty="0" smtClean="0"/>
              <a:t>2019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下载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Visual Studio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b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 u="sng" dirty="0">
                <a:hlinkClick r:id="rId2"/>
              </a:rPr>
              <a:t>https://visualstudio.microsoft.com/downloads/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84245" y="1737205"/>
            <a:ext cx="9166589" cy="49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选择需要安装的工作</a:t>
            </a:r>
            <a:r>
              <a:rPr lang="zh-CN" altLang="zh-CN" dirty="0" smtClean="0"/>
              <a:t>负载</a:t>
            </a:r>
            <a:r>
              <a:rPr lang="en-US" altLang="zh-CN" dirty="0" smtClean="0"/>
              <a:t>(C++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3732" y="1323706"/>
            <a:ext cx="9307102" cy="5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设置语言包和安装位置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87" y="1300142"/>
            <a:ext cx="9330747" cy="52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75687" cy="140053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Visual </a:t>
            </a:r>
            <a:r>
              <a:rPr lang="en-US" altLang="zh-CN" dirty="0"/>
              <a:t>Studio </a:t>
            </a:r>
            <a:r>
              <a:rPr lang="en-US" altLang="zh-CN" dirty="0" smtClean="0"/>
              <a:t>Installer</a:t>
            </a:r>
            <a:r>
              <a:rPr lang="zh-CN" altLang="en-US" dirty="0" smtClean="0"/>
              <a:t>重新配置安装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4834" y="1300293"/>
            <a:ext cx="9420678" cy="49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1465"/>
          </a:xfrm>
        </p:spPr>
        <p:txBody>
          <a:bodyPr/>
          <a:lstStyle/>
          <a:p>
            <a:r>
              <a:rPr lang="zh-CN" altLang="en-US" dirty="0" smtClean="0"/>
              <a:t>运行</a:t>
            </a:r>
            <a:r>
              <a:rPr lang="en-US" altLang="zh-CN" dirty="0" smtClean="0"/>
              <a:t>Visual Studio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/>
              <a:t>需</a:t>
            </a:r>
            <a:r>
              <a:rPr lang="zh-CN" altLang="en-US" sz="2800" dirty="0" smtClean="0"/>
              <a:t>要登入你的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微软账号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0" y="1246463"/>
            <a:ext cx="9296044" cy="5355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1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84477"/>
            <a:ext cx="9582952" cy="1178503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 smtClean="0">
                <a:latin typeface="Microsoft YaHei UI" panose="020B0503020204020204" pitchFamily="34" charset="-122"/>
              </a:rPr>
              <a:t>Visual Studio </a:t>
            </a:r>
            <a:r>
              <a:rPr lang="zh-CN" altLang="en-US" sz="6600" dirty="0" smtClean="0">
                <a:latin typeface="Microsoft YaHei UI" panose="020B0503020204020204" pitchFamily="34" charset="-122"/>
              </a:rPr>
              <a:t>实用技巧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3393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2053" y="197142"/>
            <a:ext cx="9404723" cy="1400530"/>
          </a:xfrm>
        </p:spPr>
        <p:txBody>
          <a:bodyPr/>
          <a:lstStyle/>
          <a:p>
            <a:pPr algn="ctr"/>
            <a:r>
              <a:rPr lang="zh-CN" altLang="zh-CN" b="1" dirty="0" smtClean="0"/>
              <a:t>项目</a:t>
            </a:r>
            <a:r>
              <a:rPr lang="zh-CN" altLang="zh-CN" b="1" dirty="0"/>
              <a:t>与解决</a:t>
            </a:r>
            <a:r>
              <a:rPr lang="zh-CN" altLang="zh-CN" b="1" dirty="0" smtClean="0"/>
              <a:t>方案</a:t>
            </a:r>
            <a:r>
              <a:rPr lang="zh-CN" altLang="en-US" b="1" dirty="0" smtClean="0"/>
              <a:t>的关系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1" y="932227"/>
            <a:ext cx="4120174" cy="2692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5" y="4349692"/>
            <a:ext cx="4120174" cy="242861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93" y="2193822"/>
            <a:ext cx="4610100" cy="3292475"/>
          </a:xfrm>
          <a:prstGeom prst="rect">
            <a:avLst/>
          </a:prstGeom>
        </p:spPr>
      </p:pic>
      <p:sp>
        <p:nvSpPr>
          <p:cNvPr id="7" name="加号 6"/>
          <p:cNvSpPr/>
          <p:nvPr/>
        </p:nvSpPr>
        <p:spPr>
          <a:xfrm>
            <a:off x="2457975" y="3596780"/>
            <a:ext cx="1107346" cy="79695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于号 7"/>
          <p:cNvSpPr/>
          <p:nvPr/>
        </p:nvSpPr>
        <p:spPr>
          <a:xfrm>
            <a:off x="5362575" y="3729954"/>
            <a:ext cx="1172449" cy="5568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99245"/>
          </a:xfrm>
        </p:spPr>
        <p:txBody>
          <a:bodyPr/>
          <a:lstStyle/>
          <a:p>
            <a:pPr algn="ctr"/>
            <a:r>
              <a:rPr lang="zh-CN" altLang="en-US" dirty="0" smtClean="0"/>
              <a:t>一个解决方案可以包含多个项目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zh-CN" altLang="en-US" dirty="0" smtClean="0"/>
              <a:t>此时需要设置哪个项目是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启动项目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45" y="2030136"/>
            <a:ext cx="5949936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62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54528" cy="1400530"/>
          </a:xfrm>
        </p:spPr>
        <p:txBody>
          <a:bodyPr/>
          <a:lstStyle/>
          <a:p>
            <a:pPr algn="ctr"/>
            <a:r>
              <a:rPr lang="zh-CN" altLang="en-US" sz="4000" dirty="0" smtClean="0"/>
              <a:t>练习：创建一个空项目</a:t>
            </a:r>
            <a:r>
              <a:rPr lang="en-US" altLang="zh-CN" sz="4000" dirty="0" smtClean="0"/>
              <a:t>,</a:t>
            </a:r>
            <a:r>
              <a:rPr lang="zh-CN" altLang="en-US" sz="4000" dirty="0" smtClean="0"/>
              <a:t>项目名为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HelloVS2019</a:t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观察：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项目在解决方案的结构 </a:t>
            </a: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项目在资源管理器中的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文件夹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</a:t>
            </a:r>
            <a:endParaRPr lang="zh-CN" alt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152" y="2695445"/>
            <a:ext cx="5228638" cy="364663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55334" y="2628333"/>
            <a:ext cx="3521848" cy="232956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762625" y="5370529"/>
            <a:ext cx="64293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练习：提升</a:t>
            </a:r>
            <a:r>
              <a:rPr lang="en-US" altLang="zh-CN" dirty="0" smtClean="0"/>
              <a:t>VS</a:t>
            </a:r>
            <a:r>
              <a:rPr lang="zh-CN" altLang="en-US" dirty="0" smtClean="0"/>
              <a:t>开机速度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22" y="1296844"/>
            <a:ext cx="7963731" cy="51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51495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4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练习：打开</a:t>
            </a:r>
            <a:r>
              <a:rPr lang="zh-CN" altLang="zh-CN" sz="3600" dirty="0" smtClean="0"/>
              <a:t>克隆</a:t>
            </a:r>
            <a:r>
              <a:rPr lang="zh-CN" altLang="zh-CN" sz="3600" dirty="0"/>
              <a:t>的</a:t>
            </a:r>
            <a:r>
              <a:rPr lang="en-US" altLang="zh-CN" sz="3600" dirty="0"/>
              <a:t> GitHub </a:t>
            </a:r>
            <a:r>
              <a:rPr lang="zh-CN" altLang="zh-CN" sz="3600" dirty="0"/>
              <a:t>存储库中的</a:t>
            </a:r>
            <a:r>
              <a:rPr lang="zh-CN" altLang="zh-CN" sz="3600" dirty="0" smtClean="0"/>
              <a:t>代码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b="1" dirty="0" smtClean="0"/>
              <a:t>C</a:t>
            </a:r>
            <a:r>
              <a:rPr lang="en-US" altLang="zh-CN" sz="3600" b="1" dirty="0"/>
              <a:t>++ Primer 5 Answers(C++11/14)</a:t>
            </a:r>
            <a:br>
              <a:rPr lang="en-US" altLang="zh-CN" sz="3600" b="1" dirty="0"/>
            </a:br>
            <a:r>
              <a:rPr lang="en-US" altLang="zh-CN" sz="2400" dirty="0">
                <a:hlinkClick r:id="rId2"/>
              </a:rPr>
              <a:t>https://github.com/Mooophy/Cpp-Primer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lang="zh-CN" altLang="en-US" sz="3600" dirty="0"/>
          </a:p>
        </p:txBody>
      </p:sp>
      <p:pic>
        <p:nvPicPr>
          <p:cNvPr id="2050" name="Picture 2" descr="https://surpreem.com/wp/wp-content/uploads/2012/07/cpp_primer_5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71" y="2258073"/>
            <a:ext cx="2830906" cy="37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10" y="2213825"/>
            <a:ext cx="8141356" cy="37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44" y="115654"/>
            <a:ext cx="4448175" cy="667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3" y="1386831"/>
            <a:ext cx="4901806" cy="414845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使用团队资源管理器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88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240148"/>
          </a:xfrm>
        </p:spPr>
        <p:txBody>
          <a:bodyPr/>
          <a:lstStyle/>
          <a:p>
            <a:r>
              <a:rPr lang="zh-CN" altLang="zh-CN" b="1" dirty="0"/>
              <a:t>掌握剪切</a:t>
            </a:r>
            <a:r>
              <a:rPr lang="zh-CN" altLang="zh-CN" b="1" dirty="0" smtClean="0"/>
              <a:t>板</a:t>
            </a:r>
            <a:r>
              <a:rPr lang="en-US" altLang="zh-CN" b="1" dirty="0" smtClean="0"/>
              <a:t> </a:t>
            </a:r>
            <a:br>
              <a:rPr lang="en-US" altLang="zh-CN" b="1" dirty="0" smtClean="0"/>
            </a:br>
            <a:r>
              <a:rPr lang="en-US" altLang="zh-CN" b="1" dirty="0" err="1" smtClean="0"/>
              <a:t>Ctrl+C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若干次拷贝</a:t>
            </a:r>
            <a:r>
              <a:rPr lang="en-US" altLang="zh-CN" b="1" dirty="0" smtClean="0"/>
              <a:t>)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 err="1" smtClean="0"/>
              <a:t>Ctrl+Shift+V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从剪切板循环中粘贴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6" y="2547949"/>
            <a:ext cx="7516273" cy="39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064" y="452718"/>
            <a:ext cx="9337770" cy="1510306"/>
          </a:xfrm>
        </p:spPr>
        <p:txBody>
          <a:bodyPr/>
          <a:lstStyle/>
          <a:p>
            <a:r>
              <a:rPr lang="zh-CN" altLang="zh-CN" b="1" dirty="0"/>
              <a:t>掌握剪切</a:t>
            </a:r>
            <a:r>
              <a:rPr lang="zh-CN" altLang="zh-CN" b="1" dirty="0" smtClean="0"/>
              <a:t>板</a:t>
            </a:r>
            <a:r>
              <a:rPr lang="en-US" altLang="zh-CN" b="1" dirty="0" smtClean="0"/>
              <a:t> :  </a:t>
            </a:r>
            <a:r>
              <a:rPr lang="zh-CN" altLang="zh-CN" b="1" dirty="0" smtClean="0"/>
              <a:t>基于</a:t>
            </a:r>
            <a:r>
              <a:rPr lang="zh-CN" altLang="zh-CN" b="1" dirty="0"/>
              <a:t>行的剪切与粘贴</a:t>
            </a:r>
            <a:br>
              <a:rPr lang="zh-CN" altLang="zh-CN" b="1" dirty="0"/>
            </a:br>
            <a:r>
              <a:rPr lang="en-US" altLang="zh-CN" b="1" dirty="0" err="1" smtClean="0"/>
              <a:t>Ctrl+X</a:t>
            </a:r>
            <a:r>
              <a:rPr lang="zh-CN" altLang="en-US" b="1" dirty="0" smtClean="0"/>
              <a:t>，</a:t>
            </a:r>
            <a:r>
              <a:rPr lang="en-US" altLang="zh-CN" b="1" dirty="0" err="1" smtClean="0"/>
              <a:t>Ctrl+C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5" y="1832165"/>
            <a:ext cx="7987990" cy="48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8999" y="97580"/>
            <a:ext cx="9404723" cy="1400530"/>
          </a:xfrm>
        </p:spPr>
        <p:txBody>
          <a:bodyPr/>
          <a:lstStyle/>
          <a:p>
            <a:r>
              <a:rPr lang="zh-CN" altLang="en-US" sz="4000" dirty="0" smtClean="0"/>
              <a:t>练习：使用“命令窗口”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zh-CN" altLang="en-US" sz="4000" dirty="0" smtClean="0"/>
              <a:t>完整的命令列表在：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工具</a:t>
            </a:r>
            <a:r>
              <a:rPr lang="en-US" altLang="zh-CN" sz="4000" dirty="0" smtClean="0"/>
              <a:t>—</a:t>
            </a:r>
            <a:r>
              <a:rPr lang="zh-CN" altLang="en-US" sz="4000" dirty="0" smtClean="0"/>
              <a:t>选项</a:t>
            </a:r>
            <a:r>
              <a:rPr lang="en-US" altLang="zh-CN" sz="4000" dirty="0" smtClean="0"/>
              <a:t>—</a:t>
            </a:r>
            <a:r>
              <a:rPr lang="zh-CN" altLang="en-US" sz="4000" dirty="0" smtClean="0"/>
              <a:t>键盘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21" r="732" b="1487"/>
          <a:stretch/>
        </p:blipFill>
        <p:spPr>
          <a:xfrm>
            <a:off x="3389153" y="1566606"/>
            <a:ext cx="7793372" cy="5015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3" y="1498110"/>
            <a:ext cx="2734398" cy="50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50921"/>
            <a:ext cx="9582952" cy="121205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altLang="zh-CN" sz="7200" dirty="0" smtClean="0">
                <a:latin typeface="Microsoft YaHei UI" panose="020B0503020204020204" pitchFamily="34" charset="-122"/>
              </a:rPr>
              <a:t>Visual C++</a:t>
            </a:r>
            <a:r>
              <a:rPr lang="zh-CN" altLang="en-US" sz="7200" dirty="0" smtClean="0">
                <a:latin typeface="Microsoft YaHei UI" panose="020B0503020204020204" pitchFamily="34" charset="-122"/>
              </a:rPr>
              <a:t>入门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672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程序</a:t>
            </a:r>
            <a:r>
              <a:rPr lang="en-US" altLang="zh-CN" dirty="0" err="1" smtClean="0"/>
              <a:t>HelloApp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dirty="0"/>
              <a:t>https://docs.microsoft.com/zh-cn/cpp/get-started/tutorial-console-cpp?view=vs-2019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90" y="1853248"/>
            <a:ext cx="10361905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Ctrl+Shift+B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7446" y="1479925"/>
            <a:ext cx="6031498" cy="243773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0335" y="4259816"/>
            <a:ext cx="9445846" cy="18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390" y="905723"/>
            <a:ext cx="4412450" cy="814020"/>
          </a:xfrm>
        </p:spPr>
        <p:txBody>
          <a:bodyPr/>
          <a:lstStyle/>
          <a:p>
            <a:r>
              <a:rPr lang="zh-CN" altLang="en-US" dirty="0" smtClean="0"/>
              <a:t>生成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Ctrl+Shift+B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27835" y="572189"/>
            <a:ext cx="4991292" cy="183545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427835" y="2873360"/>
            <a:ext cx="5905691" cy="1333849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427835" y="4466132"/>
            <a:ext cx="5914081" cy="1305494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697845" y="2808796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Debug(</a:t>
            </a:r>
            <a:r>
              <a:rPr lang="en-US" altLang="zh-CN" b="1" dirty="0" smtClean="0"/>
              <a:t>X86)</a:t>
            </a:r>
            <a:endParaRPr lang="en-US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97845" y="4454999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Debug(</a:t>
            </a:r>
            <a:r>
              <a:rPr lang="en-US" altLang="zh-CN" b="1" dirty="0" smtClean="0"/>
              <a:t>X64)</a:t>
            </a:r>
            <a:endParaRPr lang="en-US" altLang="en-US" dirty="0"/>
          </a:p>
        </p:txBody>
      </p:sp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773098" y="3540285"/>
            <a:ext cx="3448050" cy="31432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773098" y="5269019"/>
            <a:ext cx="3476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2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设置断点</a:t>
            </a:r>
            <a:r>
              <a:rPr lang="en-US" altLang="zh-CN" b="1" dirty="0" smtClean="0"/>
              <a:t>(F9) </a:t>
            </a:r>
            <a:r>
              <a:rPr lang="zh-CN" altLang="en-US" b="1" dirty="0" smtClean="0"/>
              <a:t>并且</a:t>
            </a:r>
            <a:r>
              <a:rPr lang="zh-CN" altLang="zh-CN" b="1" dirty="0" smtClean="0"/>
              <a:t>调试</a:t>
            </a:r>
            <a:r>
              <a:rPr lang="en-US" altLang="zh-CN" b="1" dirty="0" smtClean="0"/>
              <a:t>(F5)</a:t>
            </a:r>
            <a:r>
              <a:rPr lang="zh-CN" altLang="en-US" b="1" dirty="0" smtClean="0"/>
              <a:t>代码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3632" y="1453963"/>
            <a:ext cx="5829300" cy="22288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37907" y="4080062"/>
            <a:ext cx="6000750" cy="22479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7337335" y="1853248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F10 </a:t>
            </a:r>
            <a:r>
              <a:rPr lang="zh-CN" altLang="en-US" dirty="0" smtClean="0"/>
              <a:t>逐过程运行</a:t>
            </a:r>
            <a:endParaRPr lang="en-US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7337335" y="2667268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F11 </a:t>
            </a:r>
            <a:r>
              <a:rPr lang="zh-CN" altLang="en-US" dirty="0" smtClean="0"/>
              <a:t>逐语句运行</a:t>
            </a:r>
            <a:endParaRPr lang="en-US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40" y="3682813"/>
            <a:ext cx="2676190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 smtClean="0">
                <a:latin typeface="Microsoft YaHei UI" panose="020B0503020204020204" pitchFamily="34" charset="-122"/>
              </a:rPr>
              <a:t>Visual Studio IDE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5746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生成应用程序的</a:t>
            </a:r>
            <a:r>
              <a:rPr lang="zh-CN" altLang="zh-CN" b="1" dirty="0" smtClean="0"/>
              <a:t>发布</a:t>
            </a:r>
            <a:r>
              <a:rPr lang="en-US" altLang="zh-CN" b="1" dirty="0" smtClean="0"/>
              <a:t>(Release)</a:t>
            </a:r>
            <a:r>
              <a:rPr lang="zh-CN" altLang="zh-CN" b="1" dirty="0" smtClean="0"/>
              <a:t>版本</a:t>
            </a:r>
            <a:r>
              <a:rPr lang="zh-CN" altLang="zh-CN" b="1" dirty="0"/>
              <a:t/>
            </a:r>
            <a:br>
              <a:rPr lang="zh-CN" altLang="zh-CN" b="1" dirty="0"/>
            </a:b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34359" y="1364120"/>
            <a:ext cx="3771265" cy="136144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936022" y="1750369"/>
            <a:ext cx="2990519" cy="522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/>
              <a:t>1.</a:t>
            </a:r>
            <a:r>
              <a:rPr lang="zh-CN" altLang="en-US" sz="3200" dirty="0" smtClean="0"/>
              <a:t>清理解决方案</a:t>
            </a:r>
            <a:endParaRPr lang="en-US" altLang="en-US" sz="32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36022" y="3150899"/>
            <a:ext cx="2990519" cy="522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/>
              <a:t>2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修改输出类型</a:t>
            </a:r>
            <a:endParaRPr lang="en-US" altLang="en-US" sz="3200" dirty="0"/>
          </a:p>
        </p:txBody>
      </p:sp>
      <p:pic>
        <p:nvPicPr>
          <p:cNvPr id="7" name="图片 6"/>
          <p:cNvPicPr/>
          <p:nvPr/>
        </p:nvPicPr>
        <p:blipFill rotWithShape="1">
          <a:blip r:embed="rId3"/>
          <a:srcRect b="33333"/>
          <a:stretch/>
        </p:blipFill>
        <p:spPr bwMode="auto">
          <a:xfrm>
            <a:off x="4034359" y="3195264"/>
            <a:ext cx="4033876" cy="433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034359" y="3843179"/>
            <a:ext cx="5857875" cy="1895475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936022" y="4551429"/>
            <a:ext cx="2990519" cy="522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/>
              <a:t>3.</a:t>
            </a:r>
            <a:r>
              <a:rPr lang="zh-CN" altLang="en-US" sz="3200" dirty="0" smtClean="0"/>
              <a:t>生成解决方案</a:t>
            </a:r>
            <a:endParaRPr lang="en-US" altLang="en-US" sz="3200" dirty="0"/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t="1" b="41195"/>
          <a:stretch/>
        </p:blipFill>
        <p:spPr>
          <a:xfrm>
            <a:off x="4034359" y="5883657"/>
            <a:ext cx="6238875" cy="86817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936021" y="5908535"/>
            <a:ext cx="2990519" cy="522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/>
              <a:t>4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找到发布应用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067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练习</a:t>
            </a:r>
            <a:r>
              <a:rPr lang="zh-CN" altLang="en-US" sz="3600" dirty="0" smtClean="0"/>
              <a:t>：从</a:t>
            </a:r>
            <a:r>
              <a:rPr lang="en-US" altLang="zh-CN" sz="3600" dirty="0" err="1" smtClean="0"/>
              <a:t>Github</a:t>
            </a:r>
            <a:r>
              <a:rPr lang="zh-CN" altLang="en-US" sz="3600" dirty="0" smtClean="0"/>
              <a:t>下载</a:t>
            </a:r>
            <a:r>
              <a:rPr lang="en-US" altLang="zh-CN" sz="3600" dirty="0" err="1" smtClean="0"/>
              <a:t>HelloApp</a:t>
            </a:r>
            <a:r>
              <a:rPr lang="zh-CN" altLang="en-US" sz="3600" dirty="0" smtClean="0"/>
              <a:t>工程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en-US" altLang="zh-CN" sz="2800" dirty="0"/>
              <a:t>https://github.com/AndyLishengrui/HelloApp.git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78" y="1589781"/>
            <a:ext cx="7681822" cy="49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err="1" smtClean="0"/>
              <a:t>HelloDebugging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29" y="1402453"/>
            <a:ext cx="10438095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</a:t>
            </a:r>
            <a:r>
              <a:rPr lang="en-US" altLang="zh-CN" dirty="0" err="1"/>
              <a:t>HelloDebugging</a:t>
            </a:r>
            <a:r>
              <a:rPr lang="zh-CN" altLang="en-US" dirty="0" smtClean="0"/>
              <a:t>为启动项目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48448" y="1331857"/>
            <a:ext cx="498094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612" y="416858"/>
            <a:ext cx="10112188" cy="900953"/>
          </a:xfrm>
        </p:spPr>
        <p:txBody>
          <a:bodyPr/>
          <a:lstStyle/>
          <a:p>
            <a:r>
              <a:rPr lang="zh-CN" altLang="zh-CN" b="1" dirty="0"/>
              <a:t>设置断点并且运行到断点</a:t>
            </a: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1649953"/>
            <a:ext cx="5334000" cy="157274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30" y="1649953"/>
            <a:ext cx="5539964" cy="1572748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738681" y="3554843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F9 </a:t>
            </a:r>
            <a:r>
              <a:rPr lang="zh-CN" altLang="en-US" dirty="0" smtClean="0"/>
              <a:t>设置断点</a:t>
            </a:r>
            <a:endParaRPr lang="en-US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480687" y="3554843"/>
            <a:ext cx="4412450" cy="814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F5 </a:t>
            </a:r>
            <a:r>
              <a:rPr lang="zh-CN" altLang="en-US" dirty="0" smtClean="0"/>
              <a:t>运行到断点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92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按</a:t>
            </a:r>
            <a:r>
              <a:rPr lang="en-US" altLang="zh-CN" b="1" dirty="0"/>
              <a:t>F11</a:t>
            </a:r>
            <a:r>
              <a:rPr lang="zh-CN" altLang="zh-CN" dirty="0"/>
              <a:t>进入</a:t>
            </a:r>
            <a:r>
              <a:rPr lang="en-US" altLang="zh-CN" dirty="0" err="1"/>
              <a:t>doWork</a:t>
            </a:r>
            <a:r>
              <a:rPr lang="en-US" altLang="zh-CN" dirty="0"/>
              <a:t>()</a:t>
            </a:r>
            <a:r>
              <a:rPr lang="zh-CN" altLang="zh-CN" dirty="0" smtClean="0"/>
              <a:t>过程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t="10713" b="28149"/>
          <a:stretch/>
        </p:blipFill>
        <p:spPr bwMode="auto">
          <a:xfrm>
            <a:off x="646111" y="1610565"/>
            <a:ext cx="8560642" cy="3929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9739876" y="2161749"/>
            <a:ext cx="2324472" cy="521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F10 </a:t>
            </a:r>
            <a:r>
              <a:rPr lang="zh-CN" altLang="en-US" sz="2400" dirty="0" smtClean="0"/>
              <a:t>逐过程运行</a:t>
            </a:r>
            <a:endParaRPr lang="en-US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739876" y="2550727"/>
            <a:ext cx="2324472" cy="521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F11 </a:t>
            </a:r>
            <a:r>
              <a:rPr lang="zh-CN" altLang="en-US" sz="2400" dirty="0" smtClean="0"/>
              <a:t>逐语句运行</a:t>
            </a:r>
            <a:endParaRPr lang="en-US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35" y="3071728"/>
            <a:ext cx="2294294" cy="2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7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按</a:t>
            </a:r>
            <a:r>
              <a:rPr lang="en-US" altLang="zh-CN" b="1" dirty="0" smtClean="0"/>
              <a:t>F10</a:t>
            </a:r>
            <a:r>
              <a:rPr lang="zh-CN" altLang="en-US" dirty="0" smtClean="0"/>
              <a:t>逐语句运行，并观察</a:t>
            </a:r>
            <a:r>
              <a:rPr lang="en-US" altLang="zh-CN" dirty="0" smtClean="0"/>
              <a:t>c1</a:t>
            </a:r>
            <a:r>
              <a:rPr lang="zh-CN" altLang="en-US" dirty="0" smtClean="0"/>
              <a:t>的内容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9739876" y="2161749"/>
            <a:ext cx="2324472" cy="521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F10 </a:t>
            </a:r>
            <a:r>
              <a:rPr lang="zh-CN" altLang="en-US" sz="2400" dirty="0" smtClean="0"/>
              <a:t>逐过程运行</a:t>
            </a:r>
            <a:endParaRPr lang="en-US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739876" y="2550727"/>
            <a:ext cx="2324472" cy="521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F11 </a:t>
            </a:r>
            <a:r>
              <a:rPr lang="zh-CN" altLang="en-US" sz="2400" dirty="0" smtClean="0"/>
              <a:t>逐语句运行</a:t>
            </a:r>
            <a:endParaRPr lang="en-US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35" y="3071728"/>
            <a:ext cx="2294294" cy="2163659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922841" y="1745352"/>
            <a:ext cx="7629487" cy="39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监视窗口</a:t>
            </a:r>
            <a:r>
              <a:rPr lang="en-US" altLang="zh-CN" dirty="0" smtClean="0"/>
              <a:t>(Watch)</a:t>
            </a:r>
            <a:br>
              <a:rPr lang="en-US" altLang="zh-CN" dirty="0" smtClean="0"/>
            </a:br>
            <a:r>
              <a:rPr lang="zh-CN" altLang="en-US" dirty="0" smtClean="0"/>
              <a:t>练习：监视</a:t>
            </a:r>
            <a:r>
              <a:rPr lang="en-US" altLang="zh-CN" dirty="0" smtClean="0"/>
              <a:t>c2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10839" y="1248094"/>
            <a:ext cx="4858219" cy="387075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82444" y="5399609"/>
            <a:ext cx="6645910" cy="12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72132" y="959224"/>
            <a:ext cx="8825658" cy="430225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恭喜你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快速入门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endParaRPr lang="zh-CN" altLang="en-US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59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54203" y="1277469"/>
            <a:ext cx="8825658" cy="33295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附录一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6600" dirty="0" smtClean="0"/>
              <a:t>游戏程序员的学习之路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2212792" y="4732556"/>
            <a:ext cx="9369610" cy="861420"/>
          </a:xfrm>
        </p:spPr>
        <p:txBody>
          <a:bodyPr>
            <a:normAutofit/>
          </a:bodyPr>
          <a:lstStyle/>
          <a:p>
            <a:r>
              <a:rPr lang="en-US" altLang="zh-CN" sz="1800" cap="none" dirty="0" smtClean="0">
                <a:hlinkClick r:id="rId2"/>
              </a:rPr>
              <a:t>https://miloyip.github.io/game-programmer/game-programmer-zh-cn.png</a:t>
            </a:r>
            <a:endParaRPr lang="zh-CN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309426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32" y="712921"/>
            <a:ext cx="8680721" cy="49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57" y="288051"/>
            <a:ext cx="8180695" cy="63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71" y="247839"/>
            <a:ext cx="6183111" cy="63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81" y="116540"/>
            <a:ext cx="5435947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48" y="614367"/>
            <a:ext cx="6317557" cy="56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48" y="614367"/>
            <a:ext cx="6317557" cy="56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80" y="146213"/>
            <a:ext cx="5688407" cy="65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93" y="188259"/>
            <a:ext cx="5670172" cy="63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476" y="100428"/>
            <a:ext cx="741904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58" y="0"/>
            <a:ext cx="7794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 smtClean="0"/>
              <a:t>波形曲线</a:t>
            </a:r>
            <a:r>
              <a:rPr lang="en-US" altLang="zh-CN" b="1" dirty="0" smtClean="0"/>
              <a:t> </a:t>
            </a:r>
            <a:r>
              <a:rPr lang="zh-CN" altLang="zh-CN" b="1" dirty="0" smtClean="0"/>
              <a:t>和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快速操</a:t>
            </a:r>
            <a:r>
              <a:rPr lang="zh-CN" altLang="en-US" b="1" dirty="0" smtClean="0"/>
              <a:t>作</a:t>
            </a:r>
            <a:endParaRPr lang="zh-CN" altLang="zh-CN" b="1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47" y="3577249"/>
            <a:ext cx="8292081" cy="304166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47" y="1572629"/>
            <a:ext cx="5985763" cy="15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15" y="0"/>
            <a:ext cx="648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54203" y="1277469"/>
            <a:ext cx="8825658" cy="33295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附录二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李胜睿的</a:t>
            </a:r>
            <a:r>
              <a:rPr lang="en-US" altLang="zh-CN" dirty="0" smtClean="0"/>
              <a:t>5DG</a:t>
            </a:r>
            <a:r>
              <a:rPr lang="zh-CN" altLang="en-US" dirty="0" smtClean="0"/>
              <a:t>主页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495616" y="4741520"/>
            <a:ext cx="9369610" cy="8614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cap="none" dirty="0" smtClean="0">
                <a:hlinkClick r:id="rId2"/>
              </a:rPr>
              <a:t>https://andylishengrui.github.io/5dg/cs/cs001.html</a:t>
            </a:r>
            <a:endParaRPr lang="zh-CN" altLang="en-US" sz="2800" cap="none" dirty="0"/>
          </a:p>
        </p:txBody>
      </p:sp>
    </p:spTree>
    <p:extLst>
      <p:ext uri="{BB962C8B-B14F-4D97-AF65-F5344CB8AC3E}">
        <p14:creationId xmlns:p14="http://schemas.microsoft.com/office/powerpoint/2010/main" val="34021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033496" y="1098177"/>
            <a:ext cx="8825658" cy="33295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恭喜你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踏入程序设计的大门！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5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重构</a:t>
            </a:r>
            <a:r>
              <a:rPr lang="en-US" altLang="zh-CN" dirty="0"/>
              <a:t>(Refactor)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8" y="2076951"/>
            <a:ext cx="9688303" cy="45150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62252" y="1369065"/>
            <a:ext cx="40841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重命名</a:t>
            </a:r>
            <a:r>
              <a:rPr lang="en-US" altLang="zh-CN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Rename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智能感知</a:t>
            </a:r>
            <a:r>
              <a:rPr lang="en-US" altLang="zh-CN" dirty="0"/>
              <a:t>(IntelliSense)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04293" y="1398576"/>
            <a:ext cx="10078232" cy="419548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IntelliSense </a:t>
            </a:r>
            <a:r>
              <a:rPr lang="zh-CN" altLang="zh-CN" sz="2400" dirty="0"/>
              <a:t>是代码完成辅助工具，它包含许多功能：成员列表、参数信息、快速信息和完成单词。</a:t>
            </a:r>
            <a:r>
              <a:rPr lang="en-US" altLang="zh-CN" sz="2400" dirty="0"/>
              <a:t> </a:t>
            </a:r>
            <a:r>
              <a:rPr lang="zh-CN" altLang="zh-CN" sz="2400" dirty="0"/>
              <a:t>使用这些功能，可以详细了解使用的代码、跟踪键入的参数，还可通过轻敲几个按键来添加属性和方法调用。</a:t>
            </a:r>
          </a:p>
          <a:p>
            <a:endParaRPr lang="zh-CN" altLang="en-US" sz="2400" dirty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9" y="3254929"/>
            <a:ext cx="10850019" cy="28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搜索</a:t>
            </a:r>
            <a:r>
              <a:rPr lang="zh-CN" altLang="zh-CN" dirty="0" smtClean="0"/>
              <a:t>框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Ctrl+Q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1251663"/>
            <a:ext cx="11562247" cy="52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67699"/>
            <a:ext cx="9582952" cy="1195281"/>
          </a:xfrm>
          <a:solidFill>
            <a:schemeClr val="accent4"/>
          </a:solidFill>
        </p:spPr>
        <p:txBody>
          <a:bodyPr/>
          <a:lstStyle/>
          <a:p>
            <a:pPr lvl="0" algn="ctr"/>
            <a:r>
              <a:rPr lang="en-US" altLang="zh-CN" sz="7200" dirty="0" smtClean="0">
                <a:latin typeface="Microsoft YaHei UI" panose="020B0503020204020204" pitchFamily="34" charset="-122"/>
              </a:rPr>
              <a:t>Visual Studio </a:t>
            </a:r>
            <a:r>
              <a:rPr lang="zh-CN" altLang="en-US" sz="7200" dirty="0">
                <a:latin typeface="Microsoft YaHei UI" panose="020B0503020204020204" pitchFamily="34" charset="-122"/>
              </a:rPr>
              <a:t>安装</a:t>
            </a:r>
            <a:endParaRPr lang="zh-CN" altLang="zh-CN" sz="7200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6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375</Words>
  <Application>Microsoft Office PowerPoint</Application>
  <PresentationFormat>宽屏</PresentationFormat>
  <Paragraphs>69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Microsoft YaHei UI</vt:lpstr>
      <vt:lpstr>宋体</vt:lpstr>
      <vt:lpstr>Arial</vt:lpstr>
      <vt:lpstr>Calibri</vt:lpstr>
      <vt:lpstr>Century Gothic</vt:lpstr>
      <vt:lpstr>Wingdings 3</vt:lpstr>
      <vt:lpstr>离子</vt:lpstr>
      <vt:lpstr>Visual Studio快速入门</vt:lpstr>
      <vt:lpstr>主要内容</vt:lpstr>
      <vt:lpstr>Visual Studio IDE</vt:lpstr>
      <vt:lpstr>PowerPoint 演示文稿</vt:lpstr>
      <vt:lpstr>波形曲线 和 快速操作</vt:lpstr>
      <vt:lpstr>重构(Refactor)</vt:lpstr>
      <vt:lpstr>智能感知(IntelliSense)</vt:lpstr>
      <vt:lpstr>搜索框(Ctrl+Q)</vt:lpstr>
      <vt:lpstr>Visual Studio 安装</vt:lpstr>
      <vt:lpstr>下载 Visual Studio Community 2019 https://visualstudio.microsoft.com/downloads/</vt:lpstr>
      <vt:lpstr>选择需要安装的工作负载(C++开发)</vt:lpstr>
      <vt:lpstr>设置语言包和安装位置</vt:lpstr>
      <vt:lpstr>使用Visual Studio Installer重新配置安装</vt:lpstr>
      <vt:lpstr>运行Visual Studio (需要登入你的微软账号)</vt:lpstr>
      <vt:lpstr>Visual Studio 实用技巧</vt:lpstr>
      <vt:lpstr>项目与解决方案的关系</vt:lpstr>
      <vt:lpstr>一个解决方案可以包含多个项目 (此时需要设置哪个项目是启动项目)</vt:lpstr>
      <vt:lpstr>练习：创建一个空项目,项目名为HelloVS2019 观察：1.项目在解决方案的结构  2.项目在资源管理器中的文件夹结构</vt:lpstr>
      <vt:lpstr>练习：提升VS开机速度</vt:lpstr>
      <vt:lpstr>练习：打开克隆的 GitHub 存储库中的代码 C++ Primer 5 Answers(C++11/14) https://github.com/Mooophy/Cpp-Primer </vt:lpstr>
      <vt:lpstr>使用团队资源管理器</vt:lpstr>
      <vt:lpstr>掌握剪切板  Ctrl+C (若干次拷贝) Ctrl+Shift+V(从剪切板循环中粘贴)</vt:lpstr>
      <vt:lpstr>掌握剪切板 :  基于行的剪切与粘贴 Ctrl+X，Ctrl+C</vt:lpstr>
      <vt:lpstr>练习：使用“命令窗口” 完整的命令列表在： 工具—选项—键盘</vt:lpstr>
      <vt:lpstr>Visual C++入门</vt:lpstr>
      <vt:lpstr>第一个C++程序HelloApp https://docs.microsoft.com/zh-cn/cpp/get-started/tutorial-console-cpp?view=vs-2019</vt:lpstr>
      <vt:lpstr>生成(Ctrl+Shift+B)</vt:lpstr>
      <vt:lpstr>生成(Ctrl+Shift+B)</vt:lpstr>
      <vt:lpstr>设置断点(F9) 并且调试(F5)代码</vt:lpstr>
      <vt:lpstr>生成应用程序的发布(Release)版本 </vt:lpstr>
      <vt:lpstr>练习：从Github下载HelloApp工程 https://github.com/AndyLishengrui/HelloApp.git</vt:lpstr>
      <vt:lpstr>打开HelloDebugging项目</vt:lpstr>
      <vt:lpstr>设置HelloDebugging为启动项目</vt:lpstr>
      <vt:lpstr>设置断点并且运行到断点</vt:lpstr>
      <vt:lpstr>按F11进入doWork()过程</vt:lpstr>
      <vt:lpstr>按F10逐语句运行，并观察c1的内容</vt:lpstr>
      <vt:lpstr>监视窗口(Watch) 练习：监视c2</vt:lpstr>
      <vt:lpstr>恭喜你 Visual Studio快速入门 完成</vt:lpstr>
      <vt:lpstr>附录一 游戏程序员的学习之路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附录二 李胜睿的5DG主页</vt:lpstr>
      <vt:lpstr>恭喜你 踏入程序设计的大门！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2019-09-25T03:15:11Z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